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8" r:id="rId5"/>
    <p:sldId id="268" r:id="rId6"/>
    <p:sldId id="317" r:id="rId7"/>
    <p:sldId id="275" r:id="rId8"/>
    <p:sldId id="276" r:id="rId9"/>
    <p:sldId id="277" r:id="rId10"/>
    <p:sldId id="278" r:id="rId11"/>
    <p:sldId id="316" r:id="rId12"/>
    <p:sldId id="274" r:id="rId13"/>
    <p:sldId id="319" r:id="rId14"/>
    <p:sldId id="31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6" autoAdjust="0"/>
    <p:restoredTop sz="94723"/>
  </p:normalViewPr>
  <p:slideViewPr>
    <p:cSldViewPr snapToGrid="0">
      <p:cViewPr varScale="1">
        <p:scale>
          <a:sx n="68" d="100"/>
          <a:sy n="68" d="100"/>
        </p:scale>
        <p:origin x="6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8/20/2019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8/19/2019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  <a:p>
            <a:pPr lvl="5"/>
            <a:r>
              <a:t>Sixth</a:t>
            </a:r>
          </a:p>
          <a:p>
            <a:pPr lvl="6"/>
            <a:r>
              <a:t>Seventh</a:t>
            </a:r>
          </a:p>
          <a:p>
            <a:pPr lvl="7"/>
            <a:r>
              <a:t>Eighth</a:t>
            </a:r>
          </a:p>
          <a:p>
            <a:pPr lvl="8"/>
            <a:r>
              <a:t>Ninth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E9AC-F15C-4FA0-A6F1-298829FA691D}" type="datetimeFigureOut">
              <a:rPr lang="en-US"/>
              <a:t>8/19/2019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1000" y="4538659"/>
            <a:ext cx="9270999" cy="88424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Topic: Types of Data and their sources</a:t>
            </a:r>
          </a:p>
          <a:p>
            <a:r>
              <a:rPr lang="en-US" dirty="0"/>
              <a:t>EQ: What are some differences between the two main types of data and their sources?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F9EEE-689F-43CC-A676-65C143596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LHS – Primary vs Secondary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0BC571-F3C4-4DBE-928B-AADB97E69A58}"/>
              </a:ext>
            </a:extLst>
          </p:cNvPr>
          <p:cNvSpPr txBox="1"/>
          <p:nvPr/>
        </p:nvSpPr>
        <p:spPr>
          <a:xfrm>
            <a:off x="1064034" y="2189092"/>
            <a:ext cx="100608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Answer if you believe these to be Primary or Secondary sources of data</a:t>
            </a:r>
          </a:p>
          <a:p>
            <a:r>
              <a:rPr lang="en-AU" sz="2400" dirty="0"/>
              <a:t>You read about the results from the census</a:t>
            </a:r>
          </a:p>
          <a:p>
            <a:endParaRPr lang="en-AU" sz="2400" dirty="0"/>
          </a:p>
          <a:p>
            <a:r>
              <a:rPr lang="en-AU" sz="2400" dirty="0"/>
              <a:t>You collect opinions from you friends on movies.</a:t>
            </a:r>
          </a:p>
          <a:p>
            <a:endParaRPr lang="en-AU" sz="2400" dirty="0"/>
          </a:p>
          <a:p>
            <a:r>
              <a:rPr lang="en-AU" sz="2400" dirty="0"/>
              <a:t>You conduct a survey of you class</a:t>
            </a:r>
          </a:p>
          <a:p>
            <a:endParaRPr lang="en-AU" sz="2400" dirty="0"/>
          </a:p>
          <a:p>
            <a:r>
              <a:rPr lang="en-AU" sz="2400" dirty="0"/>
              <a:t>Visit a food rating site to get an average rating for a café</a:t>
            </a:r>
          </a:p>
          <a:p>
            <a:endParaRPr lang="en-AU" sz="2400" dirty="0"/>
          </a:p>
          <a:p>
            <a:r>
              <a:rPr lang="en-AU" sz="2400" dirty="0"/>
              <a:t>Conduct a quick poll of friends and family on the best place to eat</a:t>
            </a:r>
          </a:p>
          <a:p>
            <a:endParaRPr lang="en-AU" sz="2400" dirty="0"/>
          </a:p>
          <a:p>
            <a:r>
              <a:rPr lang="en-AU" sz="2400" dirty="0"/>
              <a:t>You hear a politician talking about the results of their survey</a:t>
            </a:r>
          </a:p>
        </p:txBody>
      </p:sp>
    </p:spTree>
    <p:extLst>
      <p:ext uri="{BB962C8B-B14F-4D97-AF65-F5344CB8AC3E}">
        <p14:creationId xmlns:p14="http://schemas.microsoft.com/office/powerpoint/2010/main" val="377778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Homework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2752" y="2353056"/>
            <a:ext cx="840858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600" dirty="0"/>
              <a:t>Review Notes</a:t>
            </a:r>
          </a:p>
          <a:p>
            <a:pPr marL="285750" indent="-285750">
              <a:buFont typeface="Arial" charset="0"/>
              <a:buChar char="•"/>
            </a:pPr>
            <a:endParaRPr lang="en-US" sz="3600" dirty="0"/>
          </a:p>
          <a:p>
            <a:pPr marL="285750" indent="-285750">
              <a:buFont typeface="Arial" charset="0"/>
              <a:buChar char="•"/>
            </a:pPr>
            <a:r>
              <a:rPr lang="en-US" sz="3600" dirty="0"/>
              <a:t>Primary and Secondary sources worksheet</a:t>
            </a:r>
          </a:p>
        </p:txBody>
      </p:sp>
    </p:spTree>
    <p:extLst>
      <p:ext uri="{BB962C8B-B14F-4D97-AF65-F5344CB8AC3E}">
        <p14:creationId xmlns:p14="http://schemas.microsoft.com/office/powerpoint/2010/main" val="153789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of Data and Their Sources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some differences between the two main types of data and their sources?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4DD95B-A231-49EC-8DA8-AC8497A731F1}"/>
              </a:ext>
            </a:extLst>
          </p:cNvPr>
          <p:cNvSpPr txBox="1"/>
          <p:nvPr/>
        </p:nvSpPr>
        <p:spPr>
          <a:xfrm>
            <a:off x="393896" y="1900236"/>
            <a:ext cx="1069144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5 Questions</a:t>
            </a:r>
          </a:p>
          <a:p>
            <a:pPr marL="342900" indent="-342900">
              <a:buAutoNum type="arabicPeriod"/>
            </a:pPr>
            <a:r>
              <a:rPr lang="en-AU" dirty="0"/>
              <a:t>Find the size of the missing angle.</a:t>
            </a:r>
          </a:p>
          <a:p>
            <a:pPr marL="342900" indent="-342900">
              <a:buAutoNum type="arabicPeriod"/>
            </a:pPr>
            <a:endParaRPr lang="en-AU" dirty="0"/>
          </a:p>
          <a:p>
            <a:pPr marL="342900" indent="-342900">
              <a:buAutoNum type="arabicPeriod" startAt="2"/>
            </a:pPr>
            <a:r>
              <a:rPr lang="en-AU" dirty="0"/>
              <a:t>What type of triangle is this?</a:t>
            </a:r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r>
              <a:rPr lang="en-AU" dirty="0"/>
              <a:t>150ml of cordial was added to 300ml of water.  In its simplest form, what is the ratio of cordial to water?</a:t>
            </a:r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r>
              <a:rPr lang="en-AU" dirty="0"/>
              <a:t>  </a:t>
            </a:r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r>
              <a:rPr lang="en-AU" dirty="0"/>
              <a:t>Is the contents page up to date, and have you completed last lesson’s summary?</a:t>
            </a:r>
          </a:p>
          <a:p>
            <a:pPr marL="342900" indent="-342900">
              <a:buAutoNum type="arabicPeriod" startAt="2"/>
            </a:pPr>
            <a:endParaRPr lang="en-AU" dirty="0"/>
          </a:p>
          <a:p>
            <a:pPr marL="342900" indent="-342900">
              <a:buAutoNum type="arabicPeriod" startAt="2"/>
            </a:pP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069BFA-2235-459B-9B29-9FF753ED3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510" y="3789534"/>
            <a:ext cx="8143875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of Data and Their Sources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some differences between the two main types of data and their sources?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705" y="2758666"/>
            <a:ext cx="7593187" cy="3046988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3200" dirty="0"/>
              <a:t>Data are observations or facts </a:t>
            </a:r>
          </a:p>
          <a:p>
            <a:pPr algn="ctr"/>
            <a:endParaRPr lang="en-AU" sz="3200" dirty="0"/>
          </a:p>
          <a:p>
            <a:pPr algn="ctr"/>
            <a:r>
              <a:rPr lang="en-AU" sz="3200" dirty="0"/>
              <a:t>When collected, organised and evaluated, it becomes information</a:t>
            </a:r>
          </a:p>
          <a:p>
            <a:pPr algn="ctr"/>
            <a:endParaRPr lang="en-AU" sz="3200" dirty="0"/>
          </a:p>
          <a:p>
            <a:pPr algn="ctr"/>
            <a:r>
              <a:rPr lang="en-AU" sz="3200" dirty="0"/>
              <a:t>Data can either be: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12773" y="1922703"/>
            <a:ext cx="6595053" cy="646331"/>
          </a:xfrm>
          <a:prstGeom prst="rect">
            <a:avLst/>
          </a:prstGeom>
          <a:solidFill>
            <a:srgbClr val="CCFF66"/>
          </a:solidFill>
          <a:ln w="571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3600" b="1" dirty="0"/>
              <a:t>What is Data?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8631" y="6273225"/>
            <a:ext cx="3843844" cy="584775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3200" dirty="0"/>
              <a:t>Categorical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59921" y="6273224"/>
            <a:ext cx="3843844" cy="584775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3200" dirty="0"/>
              <a:t>Numerical</a:t>
            </a:r>
          </a:p>
        </p:txBody>
      </p:sp>
      <p:cxnSp>
        <p:nvCxnSpPr>
          <p:cNvPr id="7" name="Straight Arrow Connector 6"/>
          <p:cNvCxnSpPr>
            <a:cxnSpLocks/>
          </p:cNvCxnSpPr>
          <p:nvPr/>
        </p:nvCxnSpPr>
        <p:spPr>
          <a:xfrm flipH="1">
            <a:off x="4222475" y="5805654"/>
            <a:ext cx="476457" cy="30552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cxnSpLocks/>
          </p:cNvCxnSpPr>
          <p:nvPr/>
        </p:nvCxnSpPr>
        <p:spPr>
          <a:xfrm>
            <a:off x="8187799" y="5805654"/>
            <a:ext cx="262118" cy="30552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30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of Data and Their Sources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some differences between the two main types of data and their sources?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311399" y="2047622"/>
            <a:ext cx="3396211" cy="4615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DATA</a:t>
            </a:r>
            <a:endParaRPr lang="en-US" sz="2399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C3045E5-BE7A-4CDF-A606-AA950C08A2A7}"/>
              </a:ext>
            </a:extLst>
          </p:cNvPr>
          <p:cNvSpPr txBox="1"/>
          <p:nvPr/>
        </p:nvSpPr>
        <p:spPr>
          <a:xfrm>
            <a:off x="1759990" y="2863500"/>
            <a:ext cx="3396211" cy="46153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Categorical</a:t>
            </a:r>
            <a:endParaRPr lang="en-US" sz="2399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BD39462-624E-40E8-B075-9D71F37236C9}"/>
              </a:ext>
            </a:extLst>
          </p:cNvPr>
          <p:cNvSpPr txBox="1"/>
          <p:nvPr/>
        </p:nvSpPr>
        <p:spPr>
          <a:xfrm>
            <a:off x="7080944" y="2863501"/>
            <a:ext cx="3396211" cy="4615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Numerical</a:t>
            </a:r>
            <a:endParaRPr lang="en-US" sz="2399" b="1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BFC5313-953F-490C-8956-98F243ABAD95}"/>
              </a:ext>
            </a:extLst>
          </p:cNvPr>
          <p:cNvCxnSpPr>
            <a:cxnSpLocks/>
          </p:cNvCxnSpPr>
          <p:nvPr/>
        </p:nvCxnSpPr>
        <p:spPr>
          <a:xfrm>
            <a:off x="7338191" y="2509159"/>
            <a:ext cx="138400" cy="3543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4382563-9143-49AF-8182-2C6773EFE15C}"/>
              </a:ext>
            </a:extLst>
          </p:cNvPr>
          <p:cNvCxnSpPr>
            <a:cxnSpLocks/>
          </p:cNvCxnSpPr>
          <p:nvPr/>
        </p:nvCxnSpPr>
        <p:spPr>
          <a:xfrm flipH="1">
            <a:off x="4393898" y="2500515"/>
            <a:ext cx="212985" cy="3552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76D68A4-5B5F-446A-A2E0-C96CCAD4D320}"/>
              </a:ext>
            </a:extLst>
          </p:cNvPr>
          <p:cNvSpPr txBox="1"/>
          <p:nvPr/>
        </p:nvSpPr>
        <p:spPr>
          <a:xfrm>
            <a:off x="1759990" y="3578696"/>
            <a:ext cx="3396211" cy="3045962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dirty="0">
                <a:solidFill>
                  <a:prstClr val="black"/>
                </a:solidFill>
              </a:rPr>
              <a:t>This type of data is represented by </a:t>
            </a:r>
            <a:r>
              <a:rPr lang="en-AU" sz="2399" b="1" dirty="0">
                <a:solidFill>
                  <a:prstClr val="black"/>
                </a:solidFill>
              </a:rPr>
              <a:t>categories</a:t>
            </a:r>
          </a:p>
          <a:p>
            <a:pPr algn="ctr" defTabSz="914126"/>
            <a:endParaRPr lang="en-AU" sz="2399" b="1" dirty="0">
              <a:solidFill>
                <a:prstClr val="black"/>
              </a:solidFill>
            </a:endParaRPr>
          </a:p>
          <a:p>
            <a:pPr algn="ctr" defTabSz="914126"/>
            <a:r>
              <a:rPr lang="en-AU" sz="2399" dirty="0">
                <a:solidFill>
                  <a:prstClr val="black"/>
                </a:solidFill>
              </a:rPr>
              <a:t>Example:</a:t>
            </a:r>
          </a:p>
          <a:p>
            <a:pPr algn="ctr" defTabSz="914126"/>
            <a:r>
              <a:rPr lang="en-US" sz="2399" dirty="0">
                <a:solidFill>
                  <a:prstClr val="black"/>
                </a:solidFill>
              </a:rPr>
              <a:t>Country (Canada, Australia)</a:t>
            </a:r>
          </a:p>
          <a:p>
            <a:pPr algn="ctr" defTabSz="914126"/>
            <a:r>
              <a:rPr lang="en-US" sz="2399" dirty="0">
                <a:solidFill>
                  <a:prstClr val="black"/>
                </a:solidFill>
              </a:rPr>
              <a:t>Eye </a:t>
            </a:r>
            <a:r>
              <a:rPr lang="en-US" sz="2399" dirty="0" err="1">
                <a:solidFill>
                  <a:prstClr val="black"/>
                </a:solidFill>
              </a:rPr>
              <a:t>Colour</a:t>
            </a:r>
            <a:r>
              <a:rPr lang="en-US" sz="2399" dirty="0">
                <a:solidFill>
                  <a:prstClr val="black"/>
                </a:solidFill>
              </a:rPr>
              <a:t> (blue, brown)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E67D0B-E9A0-4812-879D-F465B9BA9330}"/>
              </a:ext>
            </a:extLst>
          </p:cNvPr>
          <p:cNvSpPr txBox="1"/>
          <p:nvPr/>
        </p:nvSpPr>
        <p:spPr>
          <a:xfrm>
            <a:off x="7080943" y="3578696"/>
            <a:ext cx="3396211" cy="3046988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400" dirty="0">
                <a:solidFill>
                  <a:prstClr val="black"/>
                </a:solidFill>
              </a:rPr>
              <a:t>This type of data is represented by </a:t>
            </a:r>
            <a:r>
              <a:rPr lang="en-AU" sz="2400" b="1" dirty="0">
                <a:solidFill>
                  <a:prstClr val="black"/>
                </a:solidFill>
              </a:rPr>
              <a:t>numbers</a:t>
            </a:r>
          </a:p>
          <a:p>
            <a:pPr algn="ctr" defTabSz="914126"/>
            <a:endParaRPr lang="en-AU" sz="2400" b="1" dirty="0">
              <a:solidFill>
                <a:prstClr val="black"/>
              </a:solidFill>
            </a:endParaRPr>
          </a:p>
          <a:p>
            <a:pPr algn="ctr" defTabSz="914126"/>
            <a:r>
              <a:rPr lang="en-AU" sz="2400" dirty="0">
                <a:solidFill>
                  <a:prstClr val="black"/>
                </a:solidFill>
              </a:rPr>
              <a:t>Example:</a:t>
            </a:r>
          </a:p>
          <a:p>
            <a:pPr algn="ctr" defTabSz="914126"/>
            <a:r>
              <a:rPr lang="en-US" sz="2400" dirty="0">
                <a:solidFill>
                  <a:prstClr val="black"/>
                </a:solidFill>
              </a:rPr>
              <a:t>Height (2m, 1.4m, 0.9m)</a:t>
            </a:r>
          </a:p>
          <a:p>
            <a:pPr algn="ctr" defTabSz="914126"/>
            <a:r>
              <a:rPr lang="en-US" sz="2400" dirty="0">
                <a:solidFill>
                  <a:prstClr val="black"/>
                </a:solidFill>
              </a:rPr>
              <a:t>Temperature (23°C)</a:t>
            </a:r>
          </a:p>
          <a:p>
            <a:pPr algn="ctr" defTabSz="914126"/>
            <a:r>
              <a:rPr lang="en-US" sz="2400" dirty="0">
                <a:solidFill>
                  <a:prstClr val="black"/>
                </a:solidFill>
              </a:rPr>
              <a:t>Number of people in our classroom</a:t>
            </a:r>
          </a:p>
        </p:txBody>
      </p:sp>
    </p:spTree>
    <p:extLst>
      <p:ext uri="{BB962C8B-B14F-4D97-AF65-F5344CB8AC3E}">
        <p14:creationId xmlns:p14="http://schemas.microsoft.com/office/powerpoint/2010/main" val="156361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2" grpId="0" animBg="1"/>
      <p:bldP spid="4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of Data and Their Sources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some differences between the two main types of data and their sources?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69784" y="2021588"/>
            <a:ext cx="4383741" cy="4615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Examples</a:t>
            </a:r>
            <a:endParaRPr lang="en-US" sz="2399" b="1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62644B-1D28-4D64-8530-B5C84933F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444" y="4534612"/>
            <a:ext cx="7987881" cy="223606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8259416"/>
                  </p:ext>
                </p:extLst>
              </p:nvPr>
            </p:nvGraphicFramePr>
            <p:xfrm>
              <a:off x="2067030" y="2756939"/>
              <a:ext cx="8057940" cy="1234644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402897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402897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12346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The distance between towns</a:t>
                          </a:r>
                        </a:p>
                        <a:p>
                          <a:endParaRPr lang="en-US" dirty="0"/>
                        </a:p>
                        <a:p>
                          <a:r>
                            <a:rPr lang="en-US" dirty="0"/>
                            <a:t>The distance would be a number</a:t>
                          </a:r>
                        </a:p>
                        <a:p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∴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  <a:r>
                            <a:rPr lang="en-US" u="sng" dirty="0"/>
                            <a:t>Numerical</a:t>
                          </a:r>
                          <a:r>
                            <a:rPr lang="en-US" dirty="0"/>
                            <a:t> Data</a:t>
                          </a:r>
                        </a:p>
                      </a:txBody>
                      <a:tcPr>
                        <a:blipFill>
                          <a:blip r:embed="rId3"/>
                          <a:tile tx="0" ty="0" sx="100000" sy="100000" flip="none" algn="tl"/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The Year 7 subject list</a:t>
                          </a:r>
                        </a:p>
                        <a:p>
                          <a:endParaRPr lang="en-US" dirty="0"/>
                        </a:p>
                        <a:p>
                          <a:r>
                            <a:rPr lang="en-US" dirty="0"/>
                            <a:t>The subject list would be </a:t>
                          </a:r>
                          <a:r>
                            <a:rPr lang="en-US" dirty="0" err="1"/>
                            <a:t>Maths</a:t>
                          </a:r>
                          <a:r>
                            <a:rPr lang="en-US" dirty="0"/>
                            <a:t>, etc..</a:t>
                          </a:r>
                        </a:p>
                        <a:p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∴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  <a:r>
                            <a:rPr lang="en-US" u="sng" dirty="0"/>
                            <a:t>Categorical</a:t>
                          </a:r>
                          <a:r>
                            <a:rPr lang="en-US" u="none" baseline="0" dirty="0"/>
                            <a:t> Data (no numbers)</a:t>
                          </a:r>
                          <a:endParaRPr lang="en-US" dirty="0"/>
                        </a:p>
                      </a:txBody>
                      <a:tcPr>
                        <a:blipFill>
                          <a:blip r:embed="rId3"/>
                          <a:tile tx="0" ty="0" sx="100000" sy="100000" flip="none" algn="tl"/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38259416"/>
                  </p:ext>
                </p:extLst>
              </p:nvPr>
            </p:nvGraphicFramePr>
            <p:xfrm>
              <a:off x="2067030" y="2756939"/>
              <a:ext cx="8057940" cy="1234644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4028970"/>
                    <a:gridCol w="4028970"/>
                  </a:tblGrid>
                  <a:tr h="123464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4"/>
                          <a:stretch>
                            <a:fillRect t="-2463" r="-100151" b="-39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4"/>
                          <a:stretch>
                            <a:fillRect l="-100000" t="-2463" r="-151" b="-394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2764AE20-3B47-493A-8920-3256BC2F1759}"/>
              </a:ext>
            </a:extLst>
          </p:cNvPr>
          <p:cNvSpPr/>
          <p:nvPr/>
        </p:nvSpPr>
        <p:spPr>
          <a:xfrm>
            <a:off x="2067030" y="3156678"/>
            <a:ext cx="3994357" cy="890163"/>
          </a:xfrm>
          <a:prstGeom prst="rect">
            <a:avLst/>
          </a:prstGeom>
          <a:solidFill>
            <a:srgbClr val="D4EFFC"/>
          </a:solidFill>
          <a:ln>
            <a:solidFill>
              <a:srgbClr val="D4EF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0792DB-DC4A-4615-BA27-FDAD90ADBE94}"/>
              </a:ext>
            </a:extLst>
          </p:cNvPr>
          <p:cNvSpPr/>
          <p:nvPr/>
        </p:nvSpPr>
        <p:spPr>
          <a:xfrm>
            <a:off x="6061387" y="3156678"/>
            <a:ext cx="4063583" cy="890163"/>
          </a:xfrm>
          <a:prstGeom prst="rect">
            <a:avLst/>
          </a:prstGeom>
          <a:solidFill>
            <a:srgbClr val="D4EFFC"/>
          </a:solidFill>
          <a:ln>
            <a:solidFill>
              <a:srgbClr val="D4EF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279400" y="4534612"/>
            <a:ext cx="14282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tx2"/>
                </a:solidFill>
              </a:rPr>
              <a:t>Your turn: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45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of Data and Their Sources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some differences between the two main types of data and their sources?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05098" y="1935978"/>
            <a:ext cx="3396211" cy="4615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DATA</a:t>
            </a:r>
            <a:endParaRPr lang="en-US" sz="2399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3045E5-BE7A-4CDF-A606-AA950C08A2A7}"/>
              </a:ext>
            </a:extLst>
          </p:cNvPr>
          <p:cNvSpPr txBox="1"/>
          <p:nvPr/>
        </p:nvSpPr>
        <p:spPr>
          <a:xfrm>
            <a:off x="4705098" y="2882654"/>
            <a:ext cx="3396211" cy="46153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Numerical</a:t>
            </a:r>
            <a:endParaRPr lang="en-US" sz="2399" b="1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4382563-9143-49AF-8182-2C6773EFE15C}"/>
              </a:ext>
            </a:extLst>
          </p:cNvPr>
          <p:cNvCxnSpPr>
            <a:cxnSpLocks/>
          </p:cNvCxnSpPr>
          <p:nvPr/>
        </p:nvCxnSpPr>
        <p:spPr>
          <a:xfrm flipH="1">
            <a:off x="6423881" y="2441815"/>
            <a:ext cx="1" cy="4048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D5347F7-4101-4A92-B9A3-A0C5B2C4A934}"/>
              </a:ext>
            </a:extLst>
          </p:cNvPr>
          <p:cNvSpPr txBox="1"/>
          <p:nvPr/>
        </p:nvSpPr>
        <p:spPr>
          <a:xfrm>
            <a:off x="1757562" y="3780193"/>
            <a:ext cx="3396211" cy="461537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Discrete</a:t>
            </a:r>
            <a:endParaRPr lang="en-US" sz="2399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5B1B64-9A5C-4634-AB22-79976470F052}"/>
              </a:ext>
            </a:extLst>
          </p:cNvPr>
          <p:cNvSpPr txBox="1"/>
          <p:nvPr/>
        </p:nvSpPr>
        <p:spPr>
          <a:xfrm>
            <a:off x="7750822" y="3780193"/>
            <a:ext cx="3396211" cy="4615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Continuous</a:t>
            </a:r>
            <a:endParaRPr lang="en-US" sz="2399" b="1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7A3CE40-F9B7-43E9-9DCB-618E4BB0201C}"/>
              </a:ext>
            </a:extLst>
          </p:cNvPr>
          <p:cNvCxnSpPr>
            <a:cxnSpLocks/>
          </p:cNvCxnSpPr>
          <p:nvPr/>
        </p:nvCxnSpPr>
        <p:spPr>
          <a:xfrm flipH="1">
            <a:off x="4949056" y="3367631"/>
            <a:ext cx="1" cy="4048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DAA688-E476-48EA-A47F-2D2D58BE9279}"/>
              </a:ext>
            </a:extLst>
          </p:cNvPr>
          <p:cNvCxnSpPr>
            <a:cxnSpLocks/>
          </p:cNvCxnSpPr>
          <p:nvPr/>
        </p:nvCxnSpPr>
        <p:spPr>
          <a:xfrm flipH="1">
            <a:off x="7886466" y="3367630"/>
            <a:ext cx="1" cy="4048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B954818-9FB9-46D1-9DFC-38D82C377D85}"/>
              </a:ext>
            </a:extLst>
          </p:cNvPr>
          <p:cNvSpPr txBox="1"/>
          <p:nvPr/>
        </p:nvSpPr>
        <p:spPr>
          <a:xfrm>
            <a:off x="1766286" y="4436145"/>
            <a:ext cx="3396211" cy="2307555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dirty="0">
                <a:solidFill>
                  <a:prstClr val="black"/>
                </a:solidFill>
                <a:latin typeface="Calibri" panose="020F0502020204030204"/>
              </a:rPr>
              <a:t>This type of data is </a:t>
            </a:r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counted</a:t>
            </a:r>
          </a:p>
          <a:p>
            <a:pPr algn="ctr" defTabSz="914126"/>
            <a:endParaRPr lang="en-AU" sz="2399" b="1" dirty="0">
              <a:solidFill>
                <a:prstClr val="black"/>
              </a:solidFill>
              <a:latin typeface="Calibri" panose="020F0502020204030204"/>
            </a:endParaRPr>
          </a:p>
          <a:p>
            <a:pPr algn="ctr" defTabSz="914126"/>
            <a:r>
              <a:rPr lang="en-AU" sz="2399" dirty="0">
                <a:solidFill>
                  <a:prstClr val="black"/>
                </a:solidFill>
                <a:latin typeface="Calibri" panose="020F0502020204030204"/>
              </a:rPr>
              <a:t>Example:</a:t>
            </a:r>
          </a:p>
          <a:p>
            <a:pPr algn="ctr" defTabSz="914126"/>
            <a:r>
              <a:rPr lang="en-US" sz="2399" dirty="0">
                <a:solidFill>
                  <a:prstClr val="black"/>
                </a:solidFill>
                <a:latin typeface="Calibri" panose="020F0502020204030204"/>
              </a:rPr>
              <a:t>TVs in the house</a:t>
            </a:r>
          </a:p>
          <a:p>
            <a:pPr algn="ctr" defTabSz="914126"/>
            <a:r>
              <a:rPr lang="en-US" sz="2399" dirty="0">
                <a:solidFill>
                  <a:prstClr val="black"/>
                </a:solidFill>
                <a:latin typeface="Calibri" panose="020F0502020204030204"/>
              </a:rPr>
              <a:t>Number of people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14E6CD-0227-43D4-A9D6-34C863D63EB3}"/>
              </a:ext>
            </a:extLst>
          </p:cNvPr>
          <p:cNvSpPr txBox="1"/>
          <p:nvPr/>
        </p:nvSpPr>
        <p:spPr>
          <a:xfrm>
            <a:off x="7750821" y="4436145"/>
            <a:ext cx="3396211" cy="2307555"/>
          </a:xfrm>
          <a:prstGeom prst="rect">
            <a:avLst/>
          </a:prstGeom>
          <a:noFill/>
          <a:ln w="28575"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dirty="0">
                <a:solidFill>
                  <a:prstClr val="black"/>
                </a:solidFill>
                <a:latin typeface="Calibri" panose="020F0502020204030204"/>
              </a:rPr>
              <a:t>This type of data is </a:t>
            </a:r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measured</a:t>
            </a:r>
          </a:p>
          <a:p>
            <a:pPr algn="ctr" defTabSz="914126"/>
            <a:endParaRPr lang="en-AU" sz="2399" b="1" dirty="0">
              <a:solidFill>
                <a:prstClr val="black"/>
              </a:solidFill>
              <a:latin typeface="Calibri" panose="020F0502020204030204"/>
            </a:endParaRPr>
          </a:p>
          <a:p>
            <a:pPr algn="ctr" defTabSz="914126"/>
            <a:r>
              <a:rPr lang="en-AU" sz="2399" dirty="0">
                <a:solidFill>
                  <a:prstClr val="black"/>
                </a:solidFill>
                <a:latin typeface="Calibri" panose="020F0502020204030204"/>
              </a:rPr>
              <a:t>Example:</a:t>
            </a:r>
          </a:p>
          <a:p>
            <a:pPr algn="ctr" defTabSz="914126"/>
            <a:r>
              <a:rPr lang="en-US" sz="2399" dirty="0">
                <a:solidFill>
                  <a:prstClr val="black"/>
                </a:solidFill>
                <a:latin typeface="Calibri" panose="020F0502020204030204"/>
              </a:rPr>
              <a:t>Weight</a:t>
            </a:r>
          </a:p>
          <a:p>
            <a:pPr algn="ctr" defTabSz="914126"/>
            <a:r>
              <a:rPr lang="en-US" sz="2399" dirty="0">
                <a:solidFill>
                  <a:prstClr val="black"/>
                </a:solidFill>
                <a:latin typeface="Calibri" panose="020F0502020204030204"/>
              </a:rPr>
              <a:t>Time to run 100m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4300" y="1935979"/>
            <a:ext cx="4013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Furthermore, Numerical can be broken down into two sub-types (both still dealing with </a:t>
            </a:r>
            <a:r>
              <a:rPr lang="en-US" sz="2400" b="1" u="sng" dirty="0"/>
              <a:t>numbers</a:t>
            </a:r>
            <a:r>
              <a:rPr lang="en-US" sz="2400" b="1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56829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of Data and Their Sources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some differences between the two main types of data and their sources?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92316" y="2339578"/>
            <a:ext cx="5011907" cy="4615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126"/>
            <a:r>
              <a:rPr lang="en-AU" sz="2399" b="1" dirty="0">
                <a:solidFill>
                  <a:prstClr val="black"/>
                </a:solidFill>
                <a:latin typeface="Calibri" panose="020F0502020204030204"/>
              </a:rPr>
              <a:t>Examples</a:t>
            </a:r>
            <a:endParaRPr lang="en-US" sz="2399" b="1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9BDC74-0F5C-45E4-ABDF-82F0494C8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319" y="3467100"/>
            <a:ext cx="10329470" cy="26035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406900" y="3390900"/>
            <a:ext cx="1774154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  <a:latin typeface="Times New Roman" charset="0"/>
                <a:ea typeface="Times New Roman" charset="0"/>
                <a:cs typeface="Times New Roman" charset="0"/>
              </a:rPr>
              <a:t>numerical</a:t>
            </a:r>
          </a:p>
        </p:txBody>
      </p:sp>
    </p:spTree>
    <p:extLst>
      <p:ext uri="{BB962C8B-B14F-4D97-AF65-F5344CB8AC3E}">
        <p14:creationId xmlns:p14="http://schemas.microsoft.com/office/powerpoint/2010/main" val="153736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3" y="441959"/>
            <a:ext cx="9628632" cy="1362113"/>
          </a:xfrm>
        </p:spPr>
        <p:txBody>
          <a:bodyPr/>
          <a:lstStyle/>
          <a:p>
            <a:r>
              <a:rPr lang="en-US" dirty="0"/>
              <a:t>Combined Practice </a:t>
            </a:r>
            <a:r>
              <a:rPr lang="mr-IN" dirty="0"/>
              <a:t>–</a:t>
            </a:r>
            <a:r>
              <a:rPr lang="en-US" dirty="0"/>
              <a:t> LHS of INB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23" y="2263412"/>
            <a:ext cx="9407289" cy="36740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59808" y="2999232"/>
            <a:ext cx="1228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Categorical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57022" y="3368564"/>
            <a:ext cx="1228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Categorical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67728" y="3776258"/>
            <a:ext cx="1256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Continuous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60192" y="4270034"/>
            <a:ext cx="1256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Continuous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11102" y="4672215"/>
            <a:ext cx="94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Discrete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11102" y="5408035"/>
            <a:ext cx="94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Discrete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90416" y="5041547"/>
            <a:ext cx="1228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Categorical</a:t>
            </a:r>
          </a:p>
        </p:txBody>
      </p:sp>
    </p:spTree>
    <p:extLst>
      <p:ext uri="{BB962C8B-B14F-4D97-AF65-F5344CB8AC3E}">
        <p14:creationId xmlns:p14="http://schemas.microsoft.com/office/powerpoint/2010/main" val="6682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of Data and Their Sources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some differences between the two main types of data and their sources?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384969" y="2688295"/>
            <a:ext cx="11422062" cy="1789112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1313" indent="-341313">
              <a:buFontTx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x-none" dirty="0"/>
          </a:p>
          <a:p>
            <a:pPr marL="741363" lvl="1" indent="-284163">
              <a:buFontTx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x-none" dirty="0"/>
          </a:p>
          <a:p>
            <a:pPr marL="741363" lvl="1" indent="-284163">
              <a:buFontTx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x-non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1DF93-B05B-4AC9-A60A-33D87D17D919}"/>
              </a:ext>
            </a:extLst>
          </p:cNvPr>
          <p:cNvSpPr/>
          <p:nvPr/>
        </p:nvSpPr>
        <p:spPr>
          <a:xfrm>
            <a:off x="384969" y="1840726"/>
            <a:ext cx="1073773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AU" sz="2400" b="1" dirty="0">
                <a:solidFill>
                  <a:srgbClr val="424142"/>
                </a:solidFill>
                <a:latin typeface="&amp;quot"/>
              </a:rPr>
              <a:t>Primary data:</a:t>
            </a:r>
            <a:endParaRPr lang="en-AU" sz="2400" dirty="0">
              <a:solidFill>
                <a:srgbClr val="424142"/>
              </a:solidFill>
              <a:latin typeface="&amp;quot"/>
            </a:endParaRPr>
          </a:p>
          <a:p>
            <a:pPr fontAlgn="base"/>
            <a:r>
              <a:rPr lang="en-AU" sz="2400" dirty="0">
                <a:solidFill>
                  <a:srgbClr val="424142"/>
                </a:solidFill>
                <a:latin typeface="&amp;quot"/>
              </a:rPr>
              <a:t>Primary data is first hand information collected directly from the source. The investigator himself collects primary data or supervises its collection. It may be collected on a sample, census basis or case studies. </a:t>
            </a:r>
          </a:p>
          <a:p>
            <a:pPr fontAlgn="base"/>
            <a:r>
              <a:rPr lang="en-AU" sz="2400" dirty="0">
                <a:solidFill>
                  <a:srgbClr val="424142"/>
                </a:solidFill>
                <a:latin typeface="&amp;quot"/>
              </a:rPr>
              <a:t>	</a:t>
            </a:r>
            <a:r>
              <a:rPr lang="en-AU" sz="2400" dirty="0" err="1">
                <a:solidFill>
                  <a:srgbClr val="424142"/>
                </a:solidFill>
                <a:latin typeface="&amp;quot"/>
              </a:rPr>
              <a:t>eg</a:t>
            </a:r>
            <a:r>
              <a:rPr lang="en-AU" sz="2400" dirty="0">
                <a:solidFill>
                  <a:srgbClr val="424142"/>
                </a:solidFill>
                <a:latin typeface="&amp;quot"/>
              </a:rPr>
              <a:t> you conduct a survey or experiment and get raw data</a:t>
            </a:r>
          </a:p>
          <a:p>
            <a:pPr fontAlgn="base"/>
            <a:endParaRPr lang="en-AU" sz="2400" dirty="0">
              <a:solidFill>
                <a:srgbClr val="424142"/>
              </a:solidFill>
              <a:latin typeface="&amp;quot"/>
            </a:endParaRPr>
          </a:p>
          <a:p>
            <a:pPr fontAlgn="base"/>
            <a:endParaRPr lang="en-AU" sz="2400" b="0" i="0" u="none" strike="noStrike" dirty="0">
              <a:solidFill>
                <a:srgbClr val="424142"/>
              </a:solidFill>
              <a:effectLst/>
              <a:latin typeface="&amp;quot"/>
            </a:endParaRPr>
          </a:p>
          <a:p>
            <a:pPr fontAlgn="base"/>
            <a:endParaRPr lang="en-AU" sz="2400" b="0" i="0" u="none" strike="noStrike" dirty="0">
              <a:solidFill>
                <a:srgbClr val="424142"/>
              </a:solidFill>
              <a:effectLst/>
              <a:latin typeface="&amp;quo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BB94D6-AC55-4748-84D0-B87DC50D2162}"/>
              </a:ext>
            </a:extLst>
          </p:cNvPr>
          <p:cNvSpPr/>
          <p:nvPr/>
        </p:nvSpPr>
        <p:spPr>
          <a:xfrm>
            <a:off x="384969" y="4169538"/>
            <a:ext cx="1129236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AU" sz="2400" b="1" dirty="0">
                <a:solidFill>
                  <a:srgbClr val="424142"/>
                </a:solidFill>
                <a:latin typeface="&amp;quot"/>
              </a:rPr>
              <a:t>Secondary data: </a:t>
            </a:r>
            <a:endParaRPr lang="en-AU" sz="2400" dirty="0">
              <a:solidFill>
                <a:srgbClr val="424142"/>
              </a:solidFill>
              <a:latin typeface="&amp;quot"/>
            </a:endParaRPr>
          </a:p>
          <a:p>
            <a:pPr fontAlgn="base"/>
            <a:r>
              <a:rPr lang="en-AU" sz="2400" dirty="0">
                <a:solidFill>
                  <a:srgbClr val="424142"/>
                </a:solidFill>
                <a:latin typeface="&amp;quot"/>
              </a:rPr>
              <a:t>Secondary data is data which has already been collected and processed by others. Secondary data is already in existence and which have been collected for some other purpose. </a:t>
            </a:r>
          </a:p>
          <a:p>
            <a:pPr fontAlgn="base"/>
            <a:r>
              <a:rPr lang="en-AU" sz="2400" b="0" i="0" u="none" strike="noStrike" dirty="0">
                <a:solidFill>
                  <a:srgbClr val="424142"/>
                </a:solidFill>
                <a:effectLst/>
                <a:latin typeface="&amp;quot"/>
              </a:rPr>
              <a:t>	</a:t>
            </a:r>
            <a:r>
              <a:rPr lang="en-AU" sz="2400" b="0" i="0" u="none" strike="noStrike" dirty="0" err="1">
                <a:solidFill>
                  <a:srgbClr val="424142"/>
                </a:solidFill>
                <a:effectLst/>
                <a:latin typeface="&amp;quot"/>
              </a:rPr>
              <a:t>eg</a:t>
            </a:r>
            <a:r>
              <a:rPr lang="en-AU" sz="2400" b="0" i="0" u="none" strike="noStrike" dirty="0">
                <a:solidFill>
                  <a:srgbClr val="424142"/>
                </a:solidFill>
                <a:effectLst/>
                <a:latin typeface="&amp;quot"/>
              </a:rPr>
              <a:t> you find </a:t>
            </a:r>
            <a:r>
              <a:rPr lang="en-AU" sz="2400" dirty="0">
                <a:solidFill>
                  <a:srgbClr val="424142"/>
                </a:solidFill>
                <a:latin typeface="&amp;quot"/>
              </a:rPr>
              <a:t>a newspaper article or website with useful statistics</a:t>
            </a:r>
            <a:endParaRPr lang="en-AU" sz="2400" b="0" i="0" u="none" strike="noStrike" dirty="0">
              <a:solidFill>
                <a:srgbClr val="424142"/>
              </a:solidFill>
              <a:effectLst/>
              <a:latin typeface="&amp;quot"/>
            </a:endParaRPr>
          </a:p>
        </p:txBody>
      </p:sp>
    </p:spTree>
    <p:extLst>
      <p:ext uri="{BB962C8B-B14F-4D97-AF65-F5344CB8AC3E}">
        <p14:creationId xmlns:p14="http://schemas.microsoft.com/office/powerpoint/2010/main" val="176569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Education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D5F340F01F94FA2FD29A5E6DC872E" ma:contentTypeVersion="0" ma:contentTypeDescription="Create a new document." ma:contentTypeScope="" ma:versionID="141aba3b8f8cb7f331be6546df69db5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8e4ef66d87525153bd8907774ed28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896FEF9-821E-45A6-82F2-0B1CE4CD8C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F7A874A-6E55-415B-9061-8B2D43DC2F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BC99BC-3A63-4255-9D4F-38C5B80A3193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473</Words>
  <Application>Microsoft Office PowerPoint</Application>
  <PresentationFormat>Widescreen</PresentationFormat>
  <Paragraphs>108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&amp;quot</vt:lpstr>
      <vt:lpstr>Arial</vt:lpstr>
      <vt:lpstr>Calibri</vt:lpstr>
      <vt:lpstr>Cambria Math</vt:lpstr>
      <vt:lpstr>Times New Roman</vt:lpstr>
      <vt:lpstr>Wingdings</vt:lpstr>
      <vt:lpstr>Education 16x9</vt:lpstr>
      <vt:lpstr>Statistical Analysis</vt:lpstr>
      <vt:lpstr>Types of Data and Their Sources EQ: What are some differences between the two main types of data and their sources?</vt:lpstr>
      <vt:lpstr>Types of Data and Their Sources EQ: What are some differences between the two main types of data and their sources?</vt:lpstr>
      <vt:lpstr>Types of Data and Their Sources EQ: What are some differences between the two main types of data and their sources?</vt:lpstr>
      <vt:lpstr>Types of Data and Their Sources EQ: What are some differences between the two main types of data and their sources?</vt:lpstr>
      <vt:lpstr>Types of Data and Their Sources EQ: What are some differences between the two main types of data and their sources?</vt:lpstr>
      <vt:lpstr>Types of Data and Their Sources EQ: What are some differences between the two main types of data and their sources?</vt:lpstr>
      <vt:lpstr>Combined Practice – LHS of INB</vt:lpstr>
      <vt:lpstr>Types of Data and Their Sources EQ: What are some differences between the two main types of data and their sources?</vt:lpstr>
      <vt:lpstr>LHS – Primary vs Secondary data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2012-09-21T18:31:34Z</dcterms:created>
  <dcterms:modified xsi:type="dcterms:W3CDTF">2019-08-20T14:28:16Z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